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6"/>
  </p:notesMasterIdLst>
  <p:sldIdLst>
    <p:sldId id="11553" r:id="rId2"/>
    <p:sldId id="11666" r:id="rId3"/>
    <p:sldId id="12075" r:id="rId4"/>
    <p:sldId id="11819" r:id="rId5"/>
    <p:sldId id="12203" r:id="rId6"/>
    <p:sldId id="12077" r:id="rId7"/>
    <p:sldId id="12076" r:id="rId8"/>
    <p:sldId id="12078" r:id="rId9"/>
    <p:sldId id="12003" r:id="rId10"/>
    <p:sldId id="12276" r:id="rId11"/>
    <p:sldId id="12300" r:id="rId12"/>
    <p:sldId id="12293" r:id="rId13"/>
    <p:sldId id="12294" r:id="rId14"/>
    <p:sldId id="12286" r:id="rId15"/>
    <p:sldId id="12296" r:id="rId16"/>
    <p:sldId id="12297" r:id="rId17"/>
    <p:sldId id="12295" r:id="rId18"/>
    <p:sldId id="12283" r:id="rId19"/>
    <p:sldId id="12298" r:id="rId20"/>
    <p:sldId id="12282" r:id="rId21"/>
    <p:sldId id="12288" r:id="rId22"/>
    <p:sldId id="12289" r:id="rId23"/>
    <p:sldId id="12290" r:id="rId24"/>
    <p:sldId id="12287" r:id="rId25"/>
    <p:sldId id="12292" r:id="rId26"/>
    <p:sldId id="12291" r:id="rId27"/>
    <p:sldId id="12277" r:id="rId28"/>
    <p:sldId id="12278" r:id="rId29"/>
    <p:sldId id="12299" r:id="rId30"/>
    <p:sldId id="12303" r:id="rId31"/>
    <p:sldId id="12301" r:id="rId32"/>
    <p:sldId id="12302" r:id="rId33"/>
    <p:sldId id="12304" r:id="rId34"/>
    <p:sldId id="12280" r:id="rId35"/>
    <p:sldId id="12305" r:id="rId36"/>
    <p:sldId id="12307" r:id="rId37"/>
    <p:sldId id="12308" r:id="rId38"/>
    <p:sldId id="12309" r:id="rId39"/>
    <p:sldId id="12281" r:id="rId40"/>
    <p:sldId id="12311" r:id="rId41"/>
    <p:sldId id="12312" r:id="rId42"/>
    <p:sldId id="12310" r:id="rId43"/>
    <p:sldId id="12313" r:id="rId44"/>
    <p:sldId id="1146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A22"/>
    <a:srgbClr val="46304E"/>
    <a:srgbClr val="64456F"/>
    <a:srgbClr val="30420D"/>
    <a:srgbClr val="170A04"/>
    <a:srgbClr val="011000"/>
    <a:srgbClr val="00CCFF"/>
    <a:srgbClr val="0099FF"/>
    <a:srgbClr val="142937"/>
    <a:srgbClr val="3B03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183" autoAdjust="0"/>
    <p:restoredTop sz="82148" autoAdjust="0"/>
  </p:normalViewPr>
  <p:slideViewPr>
    <p:cSldViewPr>
      <p:cViewPr varScale="1">
        <p:scale>
          <a:sx n="71" d="100"/>
          <a:sy n="71" d="100"/>
        </p:scale>
        <p:origin x="123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i="0" baseline="0" dirty="0" smtClean="0">
                <a:latin typeface="Arial" panose="020B0604020202020204" pitchFamily="34" charset="0"/>
              </a:rPr>
              <a:t>The Nature of Our Salvation </a:t>
            </a:r>
            <a:r>
              <a:rPr lang="en-US" sz="800" b="0" i="0" baseline="0" dirty="0" smtClean="0">
                <a:latin typeface="Arial" panose="020B0604020202020204" pitchFamily="34" charset="0"/>
              </a:rPr>
              <a:t>explains what God has done giving us a glorious inheritance, the opportunity of very rich future, which is secure by God’s power and trust.</a:t>
            </a:r>
          </a:p>
          <a:p>
            <a:endParaRPr lang="en-US" sz="800" b="0" i="0" baseline="0" dirty="0" smtClean="0">
              <a:latin typeface="Arial" panose="020B0604020202020204" pitchFamily="34" charset="0"/>
            </a:endParaRPr>
          </a:p>
          <a:p>
            <a:r>
              <a:rPr lang="en-US" sz="800" b="1" i="0" baseline="0" dirty="0" smtClean="0">
                <a:latin typeface="Arial" panose="020B0604020202020204" pitchFamily="34" charset="0"/>
              </a:rPr>
              <a:t>The Joy of Our Salvation </a:t>
            </a:r>
            <a:r>
              <a:rPr lang="en-US" sz="800" b="0" i="0" baseline="0" dirty="0" smtClean="0">
                <a:latin typeface="Arial" panose="020B0604020202020204" pitchFamily="34" charset="0"/>
              </a:rPr>
              <a:t>describes our salvation and what we do. We are to exalt in our future inheritance despite current sufferings, knowing that our faith is being purified for future glory, which is the salvation of our soul, the total transforming work of God in our lives.</a:t>
            </a:r>
          </a:p>
          <a:p>
            <a:endParaRPr lang="en-US" sz="800" b="0" i="0" baseline="0" dirty="0" smtClean="0">
              <a:latin typeface="Arial" panose="020B0604020202020204" pitchFamily="34" charset="0"/>
            </a:endParaRPr>
          </a:p>
          <a:p>
            <a:r>
              <a:rPr lang="en-US" sz="800" b="1" i="0" baseline="0" dirty="0" smtClean="0">
                <a:latin typeface="Arial" panose="020B0604020202020204" pitchFamily="34" charset="0"/>
              </a:rPr>
              <a:t>The Appeal of Salvation </a:t>
            </a:r>
            <a:r>
              <a:rPr lang="en-US" sz="800" b="0" i="0" baseline="0" dirty="0" smtClean="0">
                <a:latin typeface="Arial" panose="020B0604020202020204" pitchFamily="34" charset="0"/>
              </a:rPr>
              <a:t>describes what the prophets did and what the angels would like to do by sharing in the sufferings and the glory of the Messiah, and the Messianic age.</a:t>
            </a:r>
            <a:endParaRPr lang="en-US" sz="800" b="0" i="0"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12196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love should </a:t>
            </a:r>
            <a:r>
              <a:rPr lang="en-US" u="sng" baseline="0" dirty="0" smtClean="0"/>
              <a:t>not</a:t>
            </a:r>
            <a:r>
              <a:rPr lang="en-US" baseline="0" dirty="0" smtClean="0"/>
              <a:t> be like the grass that withers or like the flower that fades, but our love for God and the brethren ought to be like the word of God that eternally endures.</a:t>
            </a:r>
          </a:p>
          <a:p>
            <a:endParaRPr lang="en-US" baseline="0" dirty="0" smtClean="0"/>
          </a:p>
          <a:p>
            <a:r>
              <a:rPr lang="en-US" baseline="0" dirty="0" smtClean="0"/>
              <a:t>This is the same constant and enduring word, the good news, that they heard preached to them initially and by which they believed and were saved. We look to the word as our guarantor of the promise of eternal life, that proceeds from a God who cannot lie.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98696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a:t>
            </a:r>
            <a:r>
              <a:rPr lang="en-US" dirty="0" smtClean="0"/>
              <a:t>we have purified</a:t>
            </a:r>
            <a:r>
              <a:rPr lang="en-US" baseline="0" dirty="0" smtClean="0"/>
              <a:t> our souls we </a:t>
            </a:r>
            <a:r>
              <a:rPr lang="en-US" dirty="0" smtClean="0"/>
              <a:t>are able to love our brothers.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62144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Mosaic</a:t>
            </a:r>
            <a:r>
              <a:rPr lang="en-US" baseline="0" dirty="0" smtClean="0"/>
              <a:t> Law provided instruction for purification rights in three categories of uncleanness – leprosy, sexual discharge, and contact with a dead body.</a:t>
            </a:r>
            <a:endParaRPr lang="en-US" dirty="0" smtClean="0"/>
          </a:p>
          <a:p>
            <a:endParaRPr lang="en-US" dirty="0" smtClean="0"/>
          </a:p>
          <a:p>
            <a:r>
              <a:rPr lang="en-US" dirty="0" smtClean="0"/>
              <a:t>Since</a:t>
            </a:r>
            <a:r>
              <a:rPr lang="en-US" baseline="0" dirty="0" smtClean="0"/>
              <a:t> </a:t>
            </a:r>
            <a:r>
              <a:rPr lang="en-US" dirty="0" smtClean="0"/>
              <a:t>we have purified</a:t>
            </a:r>
            <a:r>
              <a:rPr lang="en-US" baseline="0" dirty="0" smtClean="0"/>
              <a:t> our souls we </a:t>
            </a:r>
            <a:r>
              <a:rPr lang="en-US" dirty="0" smtClean="0"/>
              <a:t>are able to love our brothers.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91081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means</a:t>
            </a:r>
            <a:r>
              <a:rPr lang="en-US" baseline="0" dirty="0" smtClean="0"/>
              <a:t> by which we were purify ourselves is by obeying the truth.</a:t>
            </a:r>
            <a:endParaRPr lang="en-US" dirty="0" smtClean="0"/>
          </a:p>
          <a:p>
            <a:endParaRPr lang="en-US" dirty="0" smtClean="0"/>
          </a:p>
          <a:p>
            <a:r>
              <a:rPr lang="en-US" dirty="0" smtClean="0"/>
              <a:t>“I marvel that you are turning away so soon from Him who called you in the grace of Christ, to a different gospel,” (Gal 1:6-7) They did well at first</a:t>
            </a:r>
            <a:r>
              <a:rPr lang="en-US" baseline="0" dirty="0" smtClean="0"/>
              <a:t>, but now they were listening to those who had tricked them into believing in a </a:t>
            </a:r>
            <a:r>
              <a:rPr lang="en-US" dirty="0" smtClean="0"/>
              <a:t>gospel that was not by</a:t>
            </a:r>
            <a:r>
              <a:rPr lang="en-US" baseline="0" dirty="0" smtClean="0"/>
              <a:t> grace, but added keeping the Mosaic Law as an further requirement.</a:t>
            </a:r>
          </a:p>
          <a:p>
            <a:endParaRPr lang="en-US" baseline="0" dirty="0" smtClean="0"/>
          </a:p>
          <a:p>
            <a:r>
              <a:rPr lang="en-US" baseline="0" dirty="0" smtClean="0"/>
              <a:t>These troublers had now persuaded the Galatians from not trusting and obeying in the command to believe in Christ by faith alone for eternal life.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 foolish Galatians! Who has bewitched you that you should not obey the truth” (Gal 3:1)</a:t>
            </a:r>
            <a:r>
              <a:rPr lang="en-US" baseline="0" dirty="0" smtClean="0"/>
              <a:t> “Are you so foolish? Having begun in the Spirit, are you now being made perfect by the flesh?” (Gal 3:3)</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405048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means</a:t>
            </a:r>
            <a:r>
              <a:rPr lang="en-US" baseline="0" dirty="0" smtClean="0"/>
              <a:t> by which we purify ourselves is by believing in Jesus which is also the will of the Father.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everyone who says to Me, 'Lord, Lord,' shall enter the kingdom of heaven, but he who does the will of My Father in heaven.</a:t>
            </a:r>
            <a:r>
              <a:rPr lang="en-US" baseline="0" dirty="0" smtClean="0"/>
              <a:t> </a:t>
            </a:r>
            <a:r>
              <a:rPr lang="en-US" dirty="0" smtClean="0"/>
              <a:t>Many will say to Me in that day, 'Lord, Lord, have we not prophesied in Your name, cast out demons in Your name, and done many wonders in Your name?' And then I will declare to them, 'I never knew you; depart from Me, you who practice lawlessness!” (Matt 7:21-23)</a:t>
            </a:r>
          </a:p>
          <a:p>
            <a:endParaRPr lang="en-US" dirty="0" smtClean="0"/>
          </a:p>
          <a:p>
            <a:r>
              <a:rPr lang="en-US" dirty="0" smtClean="0"/>
              <a:t>The phrase “the</a:t>
            </a:r>
            <a:r>
              <a:rPr lang="en-US" baseline="0" dirty="0" smtClean="0"/>
              <a:t> will of My Father”, the Father’s will, or “the will of the One who sent Me” is used 16 times in the Gospels… each time the phrase or its equivalent it is used in the presence of unbelievers (i.e. evangelistic setting) and its always refers to believing on Jesus for eternal life.” When a repeated word of phrase is repeatedly used in the exact same way in the same contexts… it is understood as a ‘technical use’.” (Steve Elkins, Keys to Kingdom Greatness, Coppell, TX. 2014. p. 397-398.</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the Father</a:t>
            </a:r>
            <a:r>
              <a:rPr lang="en-US" baseline="0" dirty="0" smtClean="0"/>
              <a:t>’s will that we believe in Jesus for eternal life (Jn. 1:12-13) It is the Father’s will for people to be won to faith and believe Jesus for eternal life (Jn. 4:34f).</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324611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42449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166325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113259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our purification is that we might love the brethren sincerely.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4078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we</a:t>
            </a:r>
            <a:r>
              <a:rPr lang="en-US" baseline="0" dirty="0" smtClean="0"/>
              <a:t> love one another? “Because you have been born again.” The Spirit is the active agent who regenerates and creates the seed, the new sinless nature. The unbeliever is the one who causes this to occur receiving the incorruptible seed by the means of faith, obeying the truth, which he is both able and responsible to do.</a:t>
            </a:r>
          </a:p>
          <a:p>
            <a:endParaRPr lang="en-US" baseline="0" dirty="0" smtClean="0"/>
          </a:p>
          <a:p>
            <a:r>
              <a:rPr lang="en-US" baseline="0" dirty="0" smtClean="0"/>
              <a:t>We have no part in the basis of our salvation, God alone makes salvation possible through the death and resurrection of Jesus Christ. </a:t>
            </a:r>
          </a:p>
          <a:p>
            <a:endParaRPr lang="en-US" baseline="0" dirty="0" smtClean="0"/>
          </a:p>
          <a:p>
            <a:r>
              <a:rPr lang="en-US" baseline="0" dirty="0" smtClean="0"/>
              <a:t>Our spiritual birth occurred in the past and has lasting and eternal significance for the present and the future.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276656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body of the letter</a:t>
            </a:r>
            <a:r>
              <a:rPr lang="en-US" baseline="0" dirty="0" smtClean="0"/>
              <a:t> describes the salvation of the soul as it is worked out in our current experience, our brief stay as sojourners in this evil age.</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86264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is the living God and he</a:t>
            </a:r>
            <a:r>
              <a:rPr lang="en-US" baseline="0" dirty="0" smtClean="0"/>
              <a:t> endures forever” (Daniel 6:26) Don’t let your love for one another be short-lived, illustrated and contrasted by the metaphor of temporal grass and flowers with the continues word of God.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271776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salvation of the soul is worked out in relationship to the brethren through collective growth as God’s chosen people with a spiritual appetite of God’s word just as new born babies desire milk from their mothers.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244134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can desire to the word we</a:t>
            </a:r>
            <a:r>
              <a:rPr lang="en-US" baseline="0" dirty="0" smtClean="0"/>
              <a:t> must first lay aside our evil attitudes. If l</a:t>
            </a:r>
            <a:r>
              <a:rPr lang="en-US" dirty="0" smtClean="0"/>
              <a:t>ove</a:t>
            </a:r>
            <a:r>
              <a:rPr lang="en-US" baseline="0" dirty="0" smtClean="0"/>
              <a:t> is the true goal of the purified soul – a love which is steadfast and enduring like God’s word. then we must put aside all that is inconsistent with it.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348876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tells his readers not to fight against</a:t>
            </a:r>
            <a:r>
              <a:rPr lang="en-US" baseline="0" dirty="0" smtClean="0"/>
              <a:t> these evils but to “lay them aside”, </a:t>
            </a:r>
            <a:r>
              <a:rPr lang="en-US" dirty="0" smtClean="0"/>
              <a:t>literally</a:t>
            </a:r>
            <a:r>
              <a:rPr lang="en-US" baseline="0" dirty="0" smtClean="0"/>
              <a:t>, </a:t>
            </a:r>
            <a:r>
              <a:rPr lang="en-US" dirty="0" smtClean="0"/>
              <a:t>to</a:t>
            </a:r>
            <a:r>
              <a:rPr lang="en-US" baseline="0" dirty="0" smtClean="0"/>
              <a:t> take off clothing. “Are we a spiritually stylish Christian? Do we wear the new clothing of a new life, or the filthy rags of a bygone day?” (Hodges, p. 38)</a:t>
            </a:r>
          </a:p>
          <a:p>
            <a:endParaRPr lang="en-US" baseline="0" dirty="0" smtClean="0"/>
          </a:p>
          <a:p>
            <a:r>
              <a:rPr lang="en-US" baseline="0" dirty="0" smtClean="0"/>
              <a:t>“But now you also, put them all aside: anger, wrath, malice, slander, and abusive speech from your mouth. Do not lie to one another, since you laid aside the old self with its evil practices, and have put on the new self who is being renewed to a true knowledge according to the image of the One who created him –” (Colossians 3:8-11)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72309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592715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a:p>
        </p:txBody>
      </p:sp>
    </p:spTree>
    <p:extLst>
      <p:ext uri="{BB962C8B-B14F-4D97-AF65-F5344CB8AC3E}">
        <p14:creationId xmlns:p14="http://schemas.microsoft.com/office/powerpoint/2010/main" val="1123101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a:t>
            </a:r>
            <a:r>
              <a:rPr lang="en-US" baseline="0" dirty="0" smtClean="0"/>
              <a:t> now uses a simile of a new born baby. We are to be like a new born baby because new born desperately desire their mother’s milk. This is not to suggest that the readers were new believers. It suggest an eagerness and longing for the word just as a newborn baby eagerly desires his milk.</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a:p>
        </p:txBody>
      </p:sp>
    </p:spTree>
    <p:extLst>
      <p:ext uri="{BB962C8B-B14F-4D97-AF65-F5344CB8AC3E}">
        <p14:creationId xmlns:p14="http://schemas.microsoft.com/office/powerpoint/2010/main" val="1704119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t>
            </a:r>
            <a:r>
              <a:rPr lang="en-US" dirty="0" err="1" smtClean="0"/>
              <a:t>logikon</a:t>
            </a:r>
            <a:r>
              <a:rPr lang="en-US" dirty="0" smtClean="0"/>
              <a:t>” what is logical.</a:t>
            </a:r>
            <a:r>
              <a:rPr lang="en-US" baseline="0" dirty="0" smtClean="0"/>
              <a:t> It pertains to the rational faculty of man. And it is also a reference to what is spiritual, that is, not literal. “God’s  Word is a kind of spiritual and non-literal milk which feeds man on the level of his mental and rational faculties.” (Hodges, p. 39)</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a:p>
        </p:txBody>
      </p:sp>
    </p:spTree>
    <p:extLst>
      <p:ext uri="{BB962C8B-B14F-4D97-AF65-F5344CB8AC3E}">
        <p14:creationId xmlns:p14="http://schemas.microsoft.com/office/powerpoint/2010/main" val="1996377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the purpose</a:t>
            </a:r>
            <a:r>
              <a:rPr lang="en-US" baseline="0" dirty="0" smtClean="0"/>
              <a:t> of giving us a better understanding of the Word. </a:t>
            </a:r>
          </a:p>
          <a:p>
            <a:endParaRPr lang="en-US" baseline="0" dirty="0" smtClean="0"/>
          </a:p>
          <a:p>
            <a:r>
              <a:rPr lang="en-US" dirty="0" smtClean="0"/>
              <a:t>“We proclaim Him, admonishing every man and teaching every man with all wisdom, so that we may present every man complete in Christ. For this purpose also I labor…” (Col. 1:28-29)</a:t>
            </a:r>
            <a:r>
              <a:rPr lang="en-US" baseline="0" dirty="0" smtClean="0"/>
              <a:t> </a:t>
            </a:r>
            <a:r>
              <a:rPr lang="en-US" dirty="0" smtClean="0"/>
              <a:t>[NASU]</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41</a:t>
            </a:fld>
            <a:endParaRPr lang="en-US"/>
          </a:p>
        </p:txBody>
      </p:sp>
    </p:spTree>
    <p:extLst>
      <p:ext uri="{BB962C8B-B14F-4D97-AF65-F5344CB8AC3E}">
        <p14:creationId xmlns:p14="http://schemas.microsoft.com/office/powerpoint/2010/main" val="2970653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“Taste and see that the Lord is good.” (Psalm</a:t>
            </a:r>
            <a:r>
              <a:rPr lang="en-US" baseline="0" dirty="0" smtClean="0"/>
              <a:t> 34:8)</a:t>
            </a:r>
          </a:p>
          <a:p>
            <a:endParaRPr lang="en-US" baseline="0" dirty="0" smtClean="0"/>
          </a:p>
          <a:p>
            <a:r>
              <a:rPr lang="en-US" baseline="0" dirty="0" smtClean="0"/>
              <a:t>“Desire for God’s Word hinges on our taste of God’s goodness to us in Christ.” If we had never believed that the Lord was good we would have never trusted in Him for eternal life. Why would He gives us the gift of eternal life if He was not good? The rich young ruler ask Jesus how he may obtain eternal life because he believe he was a good teacher.</a:t>
            </a:r>
          </a:p>
          <a:p>
            <a:endParaRPr lang="en-US" baseline="0" dirty="0" smtClean="0"/>
          </a:p>
          <a:p>
            <a:r>
              <a:rPr lang="en-US" dirty="0" smtClean="0"/>
              <a:t>The Lord is good an</a:t>
            </a:r>
            <a:r>
              <a:rPr lang="en-US" baseline="0" dirty="0" smtClean="0"/>
              <a:t>d he is always good, even when times are tough, when various trials tests our patience. We may introduce the idea that God is not always good, but even possibly evil. But James says, “Do not be deceived, my beloved brethren. Every good gift and every perfect gift is from above, and comes down from the Father of lights, with whom there is no variation or shadow of turning.” (James 1:16-18) God is eternally good. There is never a time when He is not.</a:t>
            </a:r>
          </a:p>
          <a:p>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42</a:t>
            </a:fld>
            <a:endParaRPr lang="en-US"/>
          </a:p>
        </p:txBody>
      </p:sp>
    </p:spTree>
    <p:extLst>
      <p:ext uri="{BB962C8B-B14F-4D97-AF65-F5344CB8AC3E}">
        <p14:creationId xmlns:p14="http://schemas.microsoft.com/office/powerpoint/2010/main" val="228578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Peter describes how the salvation of the soul is worked out in our lives in relationship to God through obedience to God and through fear of God.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427192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context, Peter is thinking about the assembly where the “spiritual milk” is ministered to us. If we are to properly desire the milk we must lay aside those attitudes of spirit which creates friction and ill will toward the brethren, and we must concentrate on God’s rich grace and goodness to us. An assembly filled with malice, envy and such like will not be able to grow properly through ministry or the Word.” (Hodges, p. 40)</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43</a:t>
            </a:fld>
            <a:endParaRPr lang="en-US"/>
          </a:p>
        </p:txBody>
      </p:sp>
    </p:spTree>
    <p:extLst>
      <p:ext uri="{BB962C8B-B14F-4D97-AF65-F5344CB8AC3E}">
        <p14:creationId xmlns:p14="http://schemas.microsoft.com/office/powerpoint/2010/main" val="359061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most intimate and crucial area of life and experience after the Parent-child relationship is that of the brother-to-brother relationship. Both of these relationships are established when we become born again into the family of God, becoming children of God by faith.</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192461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38064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 Our souls have been made pure.</a:t>
            </a:r>
          </a:p>
          <a:p>
            <a:r>
              <a:rPr lang="en-US" baseline="0" dirty="0" smtClean="0"/>
              <a:t>Who -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and When – Our souls were made pure through the Spirit (the Agent)</a:t>
            </a:r>
          </a:p>
          <a:p>
            <a:r>
              <a:rPr lang="en-US" baseline="0" dirty="0" smtClean="0"/>
              <a:t>when </a:t>
            </a:r>
            <a:r>
              <a:rPr lang="en-US" u="sng" baseline="0" dirty="0" smtClean="0"/>
              <a:t>we</a:t>
            </a:r>
            <a:r>
              <a:rPr lang="en-US" baseline="0" dirty="0" smtClean="0"/>
              <a:t> obeyed the truth.</a:t>
            </a:r>
          </a:p>
          <a:p>
            <a:r>
              <a:rPr lang="en-US" baseline="0" dirty="0" smtClean="0"/>
              <a:t>For what Reason – So that we may love the brethren deeply and consistently.</a:t>
            </a:r>
          </a:p>
          <a:p>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130175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 the reason why we should love the brethren sincerely and consistently is because our new nature itself is pure and undefiled, not corruptible. Our outward love ought to be just as consistent as our new inner nature and just as consistent as the word of God, never fading or diminishing, but endures.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03569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268402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59348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3" y="2698063"/>
            <a:ext cx="542039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Brethren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 </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970829" y="3515858"/>
            <a:ext cx="5942187"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970829" y="4431712"/>
            <a:ext cx="5942187"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as God’s Chosen People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688820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932854" y="2352583"/>
            <a:ext cx="727471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1:22-25</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408" y="3429000"/>
            <a:ext cx="6381185" cy="2937712"/>
          </a:xfrm>
          <a:prstGeom prst="rect">
            <a:avLst/>
          </a:prstGeom>
          <a:effectLst>
            <a:softEdge rad="127000"/>
          </a:effectLst>
        </p:spPr>
      </p:pic>
    </p:spTree>
    <p:extLst>
      <p:ext uri="{BB962C8B-B14F-4D97-AF65-F5344CB8AC3E}">
        <p14:creationId xmlns:p14="http://schemas.microsoft.com/office/powerpoint/2010/main" val="2380644511"/>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purified your souls in obeying the truth through the Spirit in sincere love of the brethren, love one another fervently with a pure heart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0961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52400" y="2201605"/>
            <a:ext cx="8240019"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State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“Since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purified your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a:t>
            </a:r>
            <a:endPar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98127" y="3094120"/>
            <a:ext cx="9020473"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Means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obeying the truth through the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p>
        </p:txBody>
      </p:sp>
      <p:sp>
        <p:nvSpPr>
          <p:cNvPr id="12" name="TextBox 11"/>
          <p:cNvSpPr txBox="1"/>
          <p:nvPr/>
        </p:nvSpPr>
        <p:spPr>
          <a:xfrm>
            <a:off x="98127" y="3986635"/>
            <a:ext cx="8294292"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Purpose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“in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sincere love of the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p>
        </p:txBody>
      </p:sp>
      <p:sp>
        <p:nvSpPr>
          <p:cNvPr id="14" name="TextBox 13"/>
          <p:cNvSpPr txBox="1"/>
          <p:nvPr/>
        </p:nvSpPr>
        <p:spPr>
          <a:xfrm>
            <a:off x="123527" y="4927385"/>
            <a:ext cx="8896946"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Command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“love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another fervently with a pure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heart”</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7921880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23527" y="2117369"/>
            <a:ext cx="8896946" cy="206210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Reason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been born again, not of corruptible seed but incorruptible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 word of God which lives and abides forever</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(1:23</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23527" y="4383249"/>
            <a:ext cx="8896946"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 of God like our seed, the new nature, is imperishable; it regenerates, gives life, and nurtures, yet the word remains unchanged.</a:t>
            </a:r>
            <a:endPar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2454236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23527" y="2107163"/>
            <a:ext cx="8896946" cy="206210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Reason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been born again, not of corruptible seed but incorruptible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 word of God which lives and abides forever</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(1:23</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23527" y="4419600"/>
            <a:ext cx="8896946"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provides the imperishable and incorruptible new nature, the inner self, through the Word, when we obey the truth, believing in Him for eternal life.</a:t>
            </a:r>
            <a:endPar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1989684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23527" y="4465240"/>
            <a:ext cx="8896946"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been born of God does not sin</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His seed remains in him; and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cannot sin</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because he has been born of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3:9) -- [Inner Self]</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23527" y="2107163"/>
            <a:ext cx="8896946" cy="206210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Reason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been born again, not of corruptible seed but incorruptible</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 word of God which lives and abides forever</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(1:23</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431008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44012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flesh is as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the glory of man as the flower of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The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withers,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flower falls away, b</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 of the Lord endures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forever.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Isaiah 40:6-8]</a:t>
            </a:r>
          </a:p>
          <a:p>
            <a:pPr algn="just"/>
            <a:endParaRPr lang="en-US"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word which by the gospel was preached to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1:24-25)</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2386235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138714"/>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have purified your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65100" y="31242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purified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believer is an active participate in the purification  of the soul.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52400" y="4870698"/>
            <a:ext cx="88392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purified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act of making oneself clean and pure before God.”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[Nelson Bible Dictionary]</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739187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138714"/>
            <a:ext cx="86868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purified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65100" y="31242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purified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In the OT there were laws concerning ceremonial purifications. But there are none in the NT.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3059280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63907" y="2119863"/>
            <a:ext cx="895469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you have purified your souls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obeying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truth</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the Spirit”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88900" y="3978327"/>
            <a:ext cx="89662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ran well. Who hindered you from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obeying the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truth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persuasion does not come from Him who calls you</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(Gal. 5:7-8)</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5792106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everyone who says to Me, 'Lord, Lord,' shall enter the kingdom of heaven, but he who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 the will of My Father in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heaven</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7:21-23)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8600" y="5282307"/>
            <a:ext cx="86868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the Father’s will that we believe in Jesus for eternal life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1:13; also see 4:34f; 5:30)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9152873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32753" y="2122432"/>
            <a:ext cx="8858847"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the will of the Father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sent Me, that of all He has given Me I should lose nothing, but should raise it up at the last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 And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will of Him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sent Me, that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everyone who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sees the Son and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believes in Him may have everlasting life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 will raise him up at the last day</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6:39-40)</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487907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commandment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we should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believe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 name of His Son Jesus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John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2400" y="4526190"/>
            <a:ext cx="88392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 keep His commandment, the will of the Father, to believe in Jesus for eternal life, then we are obeying the truth through the Spirit.</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9948891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14707" y="1968124"/>
            <a:ext cx="4204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3:14-15)</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099008"/>
            <a:ext cx="88392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4800" b="1" u="sng"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Metaphors for Believing</a:t>
            </a:r>
            <a:endParaRPr lang="en-US" sz="4800" b="1" u="sng"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4707" y="2774714"/>
            <a:ext cx="44958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10:16, 27)</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14707" y="3583858"/>
            <a:ext cx="4204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“Entering”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10:7-8)</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14707" y="4427857"/>
            <a:ext cx="3823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“Drinking”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4:14)</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27407" y="5265137"/>
            <a:ext cx="609600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5:40, 6:37, 7:37)</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27407" y="6045675"/>
            <a:ext cx="609600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“Receiving”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(Jn. 1:12)</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4899814" y="2031270"/>
            <a:ext cx="3855047"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“Obeying the truth”</a:t>
            </a:r>
          </a:p>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Pt. 1:22; Gal. 5:7)</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647007" y="3539092"/>
            <a:ext cx="4496993" cy="275460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“Doing the will of My</a:t>
            </a:r>
          </a:p>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Father” </a:t>
            </a:r>
            <a:r>
              <a:rPr lang="en-US" sz="41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7:21; </a:t>
            </a:r>
          </a:p>
          <a:p>
            <a:pPr algn="just"/>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1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Jn. 1:13; 4:34; 5:30;</a:t>
            </a:r>
          </a:p>
          <a:p>
            <a:pPr algn="just"/>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1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6:39-40</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1635236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75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7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purified your souls in obeying the truth through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6216" y="3962400"/>
            <a:ext cx="86868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were regenerated, your souls made clean by the obedience of faith accomplished through the Spirit.</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0587804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sincere love of the brethren, love one another fervently with a pure heart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2400" y="40386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two adverbial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expressions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fervently”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deeply” and “from the heart” conveys the extent and the seriousness of love. </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9214987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been born again, not of corruptible seed but incorruptible, through the word of God which lives and abides forever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64753" y="4707235"/>
            <a:ext cx="481449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Why love one another?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5175" y="5675166"/>
            <a:ext cx="535364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been born again!</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3794736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flesh is as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the glory of man as the flower of the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The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grass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withers, and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flower falls away, b</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 of the Lord endures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forever.”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(1:24-24; Isaiah 40:6-8)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3176284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4" name="TextBox 13"/>
          <p:cNvSpPr txBox="1"/>
          <p:nvPr/>
        </p:nvSpPr>
        <p:spPr>
          <a:xfrm>
            <a:off x="267892" y="1418052"/>
            <a:ext cx="8608216"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a:t>
            </a:r>
          </a:p>
          <a:p>
            <a:pPr algn="just"/>
            <a:r>
              <a:rPr lang="en-US" sz="5400" b="1" dirty="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9307" y="3344479"/>
            <a:ext cx="8876764" cy="1754326"/>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5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5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a:t>
            </a:r>
          </a:p>
          <a:p>
            <a:pPr algn="just"/>
            <a:r>
              <a:rPr lang="en-US" sz="5400" b="1" dirty="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Experience – </a:t>
            </a:r>
            <a:r>
              <a:rPr lang="en-US" sz="5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5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2466667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3284" y="1257414"/>
            <a:ext cx="3480516"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Salutation</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195745" y="2182426"/>
            <a:ext cx="8534400" cy="144655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4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4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4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8" name="TextBox 7"/>
          <p:cNvSpPr txBox="1"/>
          <p:nvPr/>
        </p:nvSpPr>
        <p:spPr>
          <a:xfrm>
            <a:off x="195745" y="3819741"/>
            <a:ext cx="8876764" cy="1446550"/>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53284" y="5521412"/>
            <a:ext cx="6360018" cy="769441"/>
          </a:xfrm>
          <a:prstGeom prst="rect">
            <a:avLst/>
          </a:prstGeom>
          <a:noFill/>
          <a:effectLst>
            <a:glow rad="63500">
              <a:srgbClr val="4D240B">
                <a:alpha val="40000"/>
              </a:srgbClr>
            </a:glow>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400" b="1" dirty="0" smtClean="0">
                <a:ln w="19050">
                  <a:solidFill>
                    <a:sysClr val="windowText" lastClr="000000"/>
                  </a:solidFill>
                </a:ln>
                <a:solidFill>
                  <a:schemeClr val="bg1"/>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Conclusion – </a:t>
            </a:r>
            <a:r>
              <a:rPr lang="en-US" sz="4400" b="1" dirty="0" smtClean="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5:1-14</a:t>
            </a:r>
            <a:endParaRPr lang="en-US" sz="4400" b="1" dirty="0">
              <a:ln w="19050">
                <a:solidFill>
                  <a:sysClr val="windowText" lastClr="000000"/>
                </a:solidFill>
              </a:ln>
              <a:solidFill>
                <a:srgbClr val="FFFF00"/>
              </a:solidFill>
              <a:effectLst>
                <a:glow rad="1016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6339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762000" y="4528921"/>
            <a:ext cx="5715000"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Constant Love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1:22-25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3631678"/>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62000" y="5370295"/>
            <a:ext cx="8087515"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as God’s Chosen People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2:1-10</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30201" y="1264015"/>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God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62000" y="2031505"/>
            <a:ext cx="6515100"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Obedience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1:13-16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762000" y="2828526"/>
            <a:ext cx="4191000"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Fear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1:17-21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330015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55600" y="2108462"/>
            <a:ext cx="8557416"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as God’s Chosen People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2:1-10</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70308" y="3636342"/>
            <a:ext cx="8342708"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Spiritual Appetite for the Pure Milk of the Word –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70309" y="5131871"/>
            <a:ext cx="8342708"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Our Privilege –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2:4-5</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2975431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55599" y="2108462"/>
            <a:ext cx="8557417"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as God’s Chosen People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2:1-10</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533400" y="3646634"/>
            <a:ext cx="8379616"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His Person –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2:6-8</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08000" y="5097850"/>
            <a:ext cx="8405016"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 Understanding of the Magnificence of Our Purpose –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2:9-10</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97779972"/>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932854" y="2352583"/>
            <a:ext cx="727471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Collective Growth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2:1-10</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408" y="3429000"/>
            <a:ext cx="6381185" cy="2937712"/>
          </a:xfrm>
          <a:prstGeom prst="rect">
            <a:avLst/>
          </a:prstGeom>
          <a:effectLst>
            <a:softEdge rad="127000"/>
          </a:effectLst>
        </p:spPr>
      </p:pic>
    </p:spTree>
    <p:extLst>
      <p:ext uri="{BB962C8B-B14F-4D97-AF65-F5344CB8AC3E}">
        <p14:creationId xmlns:p14="http://schemas.microsoft.com/office/powerpoint/2010/main" val="2346386758"/>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2282220"/>
            <a:ext cx="83427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Spiritual Appetite for the Pure Milk of the Word –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276600"/>
            <a:ext cx="3371850" cy="3371850"/>
          </a:xfrm>
          <a:prstGeom prst="rect">
            <a:avLst/>
          </a:prstGeom>
          <a:effectLst>
            <a:softEdge rad="127000"/>
          </a:effectLst>
        </p:spPr>
      </p:pic>
    </p:spTree>
    <p:extLst>
      <p:ext uri="{BB962C8B-B14F-4D97-AF65-F5344CB8AC3E}">
        <p14:creationId xmlns:p14="http://schemas.microsoft.com/office/powerpoint/2010/main" val="326889972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laying aside all malice, all deceit, hypocrisy, envy, and all evil speaking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81000" y="4538890"/>
            <a:ext cx="8381999"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must put aside all that is inconsistent with the love which we have for one another.</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8206030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laying aside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malice, all deceit, hypocrisy, envy, and all evil speaking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52400" y="4526189"/>
            <a:ext cx="7354493"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well dressed Christian does not wear these dirty cloths. They went out of style when we were born anew.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8100" y="3998980"/>
            <a:ext cx="1426852" cy="2743200"/>
          </a:xfrm>
          <a:prstGeom prst="rect">
            <a:avLst/>
          </a:prstGeom>
          <a:effectLst>
            <a:softEdge rad="63500"/>
          </a:effectLst>
        </p:spPr>
      </p:pic>
    </p:spTree>
    <p:extLst>
      <p:ext uri="{BB962C8B-B14F-4D97-AF65-F5344CB8AC3E}">
        <p14:creationId xmlns:p14="http://schemas.microsoft.com/office/powerpoint/2010/main" val="21659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 presetClass="entr" presetSubtype="2"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1+#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malice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general word for evil, implying a mean or unkind attitude toward others.</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3820542"/>
            <a:ext cx="7290993" cy="218521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deceit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lying with trickery; to deliberately mislead; to use a decoy; to con or to scam.</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0751" r="22376" b="6899"/>
          <a:stretch/>
        </p:blipFill>
        <p:spPr>
          <a:xfrm>
            <a:off x="7620000" y="3639371"/>
            <a:ext cx="1473200" cy="3192451"/>
          </a:xfrm>
          <a:prstGeom prst="rect">
            <a:avLst/>
          </a:prstGeom>
          <a:effectLst>
            <a:softEdge rad="127000"/>
          </a:effectLst>
        </p:spPr>
      </p:pic>
    </p:spTree>
    <p:extLst>
      <p:ext uri="{BB962C8B-B14F-4D97-AF65-F5344CB8AC3E}">
        <p14:creationId xmlns:p14="http://schemas.microsoft.com/office/powerpoint/2010/main" val="36586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76606" y="2178869"/>
            <a:ext cx="8802293"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hypocrisy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act out a artificial part; to fake -- pretender; to be insincere.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6" y="3696389"/>
            <a:ext cx="7379894"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nvy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having negative and hateful attitude towards others.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0751" r="22376" b="6899"/>
          <a:stretch/>
        </p:blipFill>
        <p:spPr>
          <a:xfrm>
            <a:off x="7620000" y="3639371"/>
            <a:ext cx="1473200" cy="3192451"/>
          </a:xfrm>
          <a:prstGeom prst="rect">
            <a:avLst/>
          </a:prstGeom>
          <a:effectLst>
            <a:softEdge rad="127000"/>
          </a:effectLst>
        </p:spPr>
      </p:pic>
      <p:sp>
        <p:nvSpPr>
          <p:cNvPr id="14" name="TextBox 13"/>
          <p:cNvSpPr txBox="1"/>
          <p:nvPr/>
        </p:nvSpPr>
        <p:spPr>
          <a:xfrm>
            <a:off x="138506" y="5164148"/>
            <a:ext cx="7379894"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evil speaking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slanderous speech that belittles  or vilifies another.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6058526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newborn babes, desire the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pure</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milk of the word, that you may grow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thereby,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r="14038"/>
          <a:stretch/>
        </p:blipFill>
        <p:spPr>
          <a:xfrm flipH="1">
            <a:off x="7086600" y="3862642"/>
            <a:ext cx="1866900" cy="2881518"/>
          </a:xfrm>
          <a:prstGeom prst="rect">
            <a:avLst/>
          </a:prstGeom>
          <a:effectLst>
            <a:softEdge rad="101600"/>
          </a:effectLst>
        </p:spPr>
      </p:pic>
      <p:sp>
        <p:nvSpPr>
          <p:cNvPr id="11" name="TextBox 10"/>
          <p:cNvSpPr txBox="1"/>
          <p:nvPr/>
        </p:nvSpPr>
        <p:spPr>
          <a:xfrm>
            <a:off x="226216" y="3965279"/>
            <a:ext cx="6555584"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pure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adolos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undeceitful; sincere; contrasted with the deceitful mind of vs. 1.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636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 presetClass="entr" presetSubtype="2"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1+#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264941"/>
            <a:ext cx="8534400"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35924" y="317458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35924" y="4233568"/>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35924" y="529255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23590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newborn babes, desire the pure milk of the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you may grow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thereby,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r="14038"/>
          <a:stretch/>
        </p:blipFill>
        <p:spPr>
          <a:xfrm flipH="1">
            <a:off x="7086600" y="3862642"/>
            <a:ext cx="1866900" cy="2881518"/>
          </a:xfrm>
          <a:prstGeom prst="rect">
            <a:avLst/>
          </a:prstGeom>
          <a:effectLst>
            <a:softEdge rad="101600"/>
          </a:effectLst>
        </p:spPr>
      </p:pic>
      <p:sp>
        <p:nvSpPr>
          <p:cNvPr id="11" name="TextBox 10"/>
          <p:cNvSpPr txBox="1"/>
          <p:nvPr/>
        </p:nvSpPr>
        <p:spPr>
          <a:xfrm>
            <a:off x="226216" y="3965279"/>
            <a:ext cx="6555584"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logikon</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that which is logical; what pertains to the rational faculty of man.</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8224975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newborn babes, desire the pure milk of the word, that you may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grow</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thereby,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r="14038"/>
          <a:stretch/>
        </p:blipFill>
        <p:spPr>
          <a:xfrm flipH="1">
            <a:off x="7086600" y="3862642"/>
            <a:ext cx="1866900" cy="2881518"/>
          </a:xfrm>
          <a:prstGeom prst="rect">
            <a:avLst/>
          </a:prstGeom>
          <a:effectLst>
            <a:softEdge rad="101600"/>
          </a:effectLst>
        </p:spPr>
      </p:pic>
      <p:sp>
        <p:nvSpPr>
          <p:cNvPr id="11" name="TextBox 10"/>
          <p:cNvSpPr txBox="1"/>
          <p:nvPr/>
        </p:nvSpPr>
        <p:spPr>
          <a:xfrm>
            <a:off x="189307" y="3811012"/>
            <a:ext cx="6897293"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grow</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increase; to enlarge; Craving God’s Word has a purpose: not simply to know more of it, but to grow up or mature spiritually.</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2136270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indeed you have tasted that the Lord 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gracious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11012"/>
            <a:ext cx="8192693" cy="227754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gracious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good or kind; It assumes the readers have indeed experienced </a:t>
            </a:r>
          </a:p>
          <a:p>
            <a:pPr algn="just"/>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goodness of the Lord.</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3588" r="16735"/>
          <a:stretch/>
        </p:blipFill>
        <p:spPr>
          <a:xfrm>
            <a:off x="6567093" y="4771900"/>
            <a:ext cx="2551507" cy="1958683"/>
          </a:xfrm>
          <a:prstGeom prst="rect">
            <a:avLst/>
          </a:prstGeom>
          <a:effectLst>
            <a:softEdge rad="127000"/>
          </a:effectLst>
        </p:spPr>
      </p:pic>
    </p:spTree>
    <p:extLst>
      <p:ext uri="{BB962C8B-B14F-4D97-AF65-F5344CB8AC3E}">
        <p14:creationId xmlns:p14="http://schemas.microsoft.com/office/powerpoint/2010/main" val="10771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209800"/>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indeed you have tasted that the Lord is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gracious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11012"/>
            <a:ext cx="8421293" cy="295465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gracious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follows in verses 4-10 is a long and extremely rich doctrinal</a:t>
            </a:r>
          </a:p>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exposition of that goodness to us</a:t>
            </a:r>
          </a:p>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collectively, that is, with the Church.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2" name="Picture 11"/>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54167"/>
          <a:stretch/>
        </p:blipFill>
        <p:spPr>
          <a:xfrm>
            <a:off x="7366236" y="4540448"/>
            <a:ext cx="1625364" cy="2225219"/>
          </a:xfrm>
          <a:prstGeom prst="rect">
            <a:avLst/>
          </a:prstGeom>
          <a:effectLst>
            <a:softEdge rad="101600"/>
          </a:effectLst>
        </p:spPr>
      </p:pic>
    </p:spTree>
    <p:extLst>
      <p:ext uri="{BB962C8B-B14F-4D97-AF65-F5344CB8AC3E}">
        <p14:creationId xmlns:p14="http://schemas.microsoft.com/office/powerpoint/2010/main" val="35511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47649" y="1191531"/>
            <a:ext cx="8648701" cy="5478423"/>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Our goal, the end of our faith, is the </a:t>
            </a:r>
            <a:r>
              <a:rPr lang="en-US" sz="50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alvation of the soul which is </a:t>
            </a:r>
            <a:r>
              <a:rPr lang="en-US" sz="5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total transforming work </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50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5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 at His Coming.</a:t>
            </a:r>
            <a:endParaRPr lang="en-US" sz="5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875459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471590"/>
            <a:ext cx="8534400" cy="3139321"/>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6600" b="1" dirty="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of the Soul,</a:t>
            </a:r>
          </a:p>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Out in Experience</a:t>
            </a:r>
          </a:p>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6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837523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2981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3037804" y="3572007"/>
            <a:ext cx="5267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Obedience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1:13-16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037804" y="4492288"/>
            <a:ext cx="4124996"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Fear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1:17-21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9227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65708" y="2492970"/>
            <a:ext cx="602218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Parent-child Relationship</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52400" y="1322333"/>
            <a:ext cx="8839200" cy="7848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Brethren - </a:t>
            </a:r>
            <a:r>
              <a:rPr lang="en-US" sz="45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125142" y="3802107"/>
            <a:ext cx="750331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Brother-to Brother Relationship</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76898860"/>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137809</TotalTime>
  <Words>4036</Words>
  <Application>Microsoft Office PowerPoint</Application>
  <PresentationFormat>On-screen Show (4:3)</PresentationFormat>
  <Paragraphs>327</Paragraphs>
  <Slides>44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2680</cp:revision>
  <dcterms:created xsi:type="dcterms:W3CDTF">2010-02-05T17:09:41Z</dcterms:created>
  <dcterms:modified xsi:type="dcterms:W3CDTF">2020-07-04T23:28:48Z</dcterms:modified>
</cp:coreProperties>
</file>